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61" r:id="rId5"/>
    <p:sldId id="258" r:id="rId6"/>
    <p:sldId id="263" r:id="rId7"/>
    <p:sldId id="259" r:id="rId8"/>
    <p:sldId id="265" r:id="rId9"/>
    <p:sldId id="264" r:id="rId10"/>
    <p:sldId id="260" r:id="rId1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001C"/>
    <a:srgbClr val="E0E3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98BE-1B83-4A6E-A66A-E600003267CB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50A53-9039-4CB0-BC59-2389739F75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1098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98BE-1B83-4A6E-A66A-E600003267CB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50A53-9039-4CB0-BC59-2389739F75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6917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98BE-1B83-4A6E-A66A-E600003267CB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50A53-9039-4CB0-BC59-2389739F75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5929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AD001C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98BE-1B83-4A6E-A66A-E600003267CB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50A53-9039-4CB0-BC59-2389739F75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004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98BE-1B83-4A6E-A66A-E600003267CB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50A53-9039-4CB0-BC59-2389739F75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25000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98BE-1B83-4A6E-A66A-E600003267CB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50A53-9039-4CB0-BC59-2389739F75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01187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98BE-1B83-4A6E-A66A-E600003267CB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50A53-9039-4CB0-BC59-2389739F75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6447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98BE-1B83-4A6E-A66A-E600003267CB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50A53-9039-4CB0-BC59-2389739F75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49396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98BE-1B83-4A6E-A66A-E600003267CB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50A53-9039-4CB0-BC59-2389739F75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64183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98BE-1B83-4A6E-A66A-E600003267CB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50A53-9039-4CB0-BC59-2389739F75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90007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A98BE-1B83-4A6E-A66A-E600003267CB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50A53-9039-4CB0-BC59-2389739F75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4745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A98BE-1B83-4A6E-A66A-E600003267CB}" type="datetimeFigureOut">
              <a:rPr lang="es-ES" smtClean="0"/>
              <a:t>24/04/2014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50A53-9039-4CB0-BC59-2389739F75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065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juan.hernandez.arroyo@gmail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3857" y="1849327"/>
            <a:ext cx="7772400" cy="1736951"/>
          </a:xfrm>
        </p:spPr>
        <p:txBody>
          <a:bodyPr>
            <a:normAutofit/>
          </a:bodyPr>
          <a:lstStyle/>
          <a:p>
            <a:r>
              <a:rPr lang="es-ES" sz="5400" b="1" dirty="0" smtClean="0">
                <a:solidFill>
                  <a:srgbClr val="AD001C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No pierdas el tiempo escribiendo tests</a:t>
            </a:r>
            <a:endParaRPr lang="es-ES" sz="5400" b="1" dirty="0">
              <a:solidFill>
                <a:srgbClr val="AD001C"/>
              </a:solidFill>
              <a:latin typeface="Droid Sans" panose="020B0606030804020204" pitchFamily="34" charset="0"/>
              <a:ea typeface="Droid Sans" panose="020B0606030804020204" pitchFamily="34" charset="0"/>
              <a:cs typeface="Droid Sans" panose="020B0606030804020204" pitchFamily="34" charset="0"/>
            </a:endParaRPr>
          </a:p>
        </p:txBody>
      </p:sp>
      <p:pic>
        <p:nvPicPr>
          <p:cNvPr id="1026" name="Picture 2" descr="Gusen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175" y="5556199"/>
            <a:ext cx="2340688" cy="987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arcador de contenido 2"/>
          <p:cNvSpPr txBox="1">
            <a:spLocks/>
          </p:cNvSpPr>
          <p:nvPr/>
        </p:nvSpPr>
        <p:spPr>
          <a:xfrm>
            <a:off x="1541708" y="3734445"/>
            <a:ext cx="6086349" cy="837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Gusenet 2014 – Back To My Roots</a:t>
            </a:r>
          </a:p>
          <a:p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Juan María Hernández</a:t>
            </a:r>
            <a:endParaRPr lang="es-ES" sz="2000" dirty="0">
              <a:solidFill>
                <a:schemeClr val="tx1">
                  <a:lumMod val="75000"/>
                  <a:lumOff val="25000"/>
                </a:schemeClr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77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2"/>
          <p:cNvSpPr>
            <a:spLocks noGrp="1"/>
          </p:cNvSpPr>
          <p:nvPr>
            <p:ph idx="1"/>
          </p:nvPr>
        </p:nvSpPr>
        <p:spPr>
          <a:xfrm>
            <a:off x="1528829" y="3038982"/>
            <a:ext cx="6086349" cy="64711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s-E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¿Preguntas?</a:t>
            </a:r>
          </a:p>
        </p:txBody>
      </p:sp>
      <p:sp>
        <p:nvSpPr>
          <p:cNvPr id="6" name="Marcador de contenido 2"/>
          <p:cNvSpPr txBox="1">
            <a:spLocks/>
          </p:cNvSpPr>
          <p:nvPr/>
        </p:nvSpPr>
        <p:spPr>
          <a:xfrm>
            <a:off x="978794" y="4595183"/>
            <a:ext cx="7405352" cy="9169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E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email: </a:t>
            </a:r>
            <a:r>
              <a:rPr lang="es-E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hlinkClick r:id="rId2"/>
              </a:rPr>
              <a:t>juan.hernandez.arroyo@gmail.com</a:t>
            </a:r>
            <a:endParaRPr lang="es-ES" sz="2400" dirty="0">
              <a:solidFill>
                <a:schemeClr val="tx1">
                  <a:lumMod val="75000"/>
                  <a:lumOff val="25000"/>
                </a:schemeClr>
              </a:solidFill>
              <a:latin typeface="Source Sans Pro" panose="020B0503030403020204" pitchFamily="34" charset="0"/>
            </a:endParaRPr>
          </a:p>
          <a:p>
            <a:pPr marL="0" indent="0" algn="ctr">
              <a:buNone/>
            </a:pPr>
            <a:r>
              <a:rPr lang="es-E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twitter: @gulnor</a:t>
            </a:r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0" y="1612126"/>
            <a:ext cx="9129486" cy="875810"/>
          </a:xfrm>
        </p:spPr>
        <p:txBody>
          <a:bodyPr/>
          <a:lstStyle/>
          <a:p>
            <a:pPr algn="ctr"/>
            <a:r>
              <a:rPr lang="es-ES" b="1" dirty="0" smtClean="0">
                <a:solidFill>
                  <a:srgbClr val="AD001C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Gracias</a:t>
            </a:r>
            <a:endParaRPr lang="es-ES" b="1" dirty="0">
              <a:solidFill>
                <a:srgbClr val="AD001C"/>
              </a:solidFill>
              <a:latin typeface="Droid Sans" panose="020B0606030804020204" pitchFamily="34" charset="0"/>
              <a:ea typeface="Droid Sans" panose="020B0606030804020204" pitchFamily="34" charset="0"/>
              <a:cs typeface="Droid Sans" panose="020B06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34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723484"/>
            <a:ext cx="9129486" cy="875810"/>
          </a:xfrm>
        </p:spPr>
        <p:txBody>
          <a:bodyPr>
            <a:normAutofit/>
          </a:bodyPr>
          <a:lstStyle/>
          <a:p>
            <a:pPr marL="720000"/>
            <a:r>
              <a:rPr lang="es-ES" sz="3600" b="1" dirty="0" smtClean="0">
                <a:solidFill>
                  <a:srgbClr val="AD001C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Quién soy</a:t>
            </a:r>
            <a:endParaRPr lang="es-ES" sz="3600" b="1" dirty="0">
              <a:solidFill>
                <a:srgbClr val="AD001C"/>
              </a:solidFill>
              <a:latin typeface="Droid Sans" panose="020B0606030804020204" pitchFamily="34" charset="0"/>
              <a:ea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390918" y="2510631"/>
            <a:ext cx="6774288" cy="644693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es-E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Juan María </a:t>
            </a:r>
            <a:r>
              <a:rPr lang="es-E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rPr>
              <a:t>Hernández</a:t>
            </a:r>
            <a:endParaRPr lang="es-ES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Sans Pro" panose="020B0503030403020204" pitchFamily="34" charset="0"/>
            </a:endParaRPr>
          </a:p>
        </p:txBody>
      </p:sp>
      <p:grpSp>
        <p:nvGrpSpPr>
          <p:cNvPr id="26" name="Grupo 25"/>
          <p:cNvGrpSpPr/>
          <p:nvPr/>
        </p:nvGrpSpPr>
        <p:grpSpPr>
          <a:xfrm>
            <a:off x="3917860" y="4371634"/>
            <a:ext cx="1308280" cy="1303160"/>
            <a:chOff x="5104331" y="4217086"/>
            <a:chExt cx="1308280" cy="1303160"/>
          </a:xfrm>
        </p:grpSpPr>
        <p:pic>
          <p:nvPicPr>
            <p:cNvPr id="2054" name="Picture 6" descr="https://pbs.twimg.com/profile_images/1628856624/HeadProfile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17298" y="4217086"/>
              <a:ext cx="882346" cy="9443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arcador de contenido 2"/>
            <p:cNvSpPr txBox="1">
              <a:spLocks/>
            </p:cNvSpPr>
            <p:nvPr/>
          </p:nvSpPr>
          <p:spPr>
            <a:xfrm>
              <a:off x="5104331" y="5103744"/>
              <a:ext cx="1308280" cy="41650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s-E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</a:rPr>
                <a:t>@gulnor</a:t>
              </a:r>
            </a:p>
          </p:txBody>
        </p:sp>
      </p:grpSp>
      <p:grpSp>
        <p:nvGrpSpPr>
          <p:cNvPr id="27" name="Grupo 26"/>
          <p:cNvGrpSpPr/>
          <p:nvPr/>
        </p:nvGrpSpPr>
        <p:grpSpPr>
          <a:xfrm>
            <a:off x="6307732" y="4426421"/>
            <a:ext cx="2381519" cy="1188352"/>
            <a:chOff x="8153207" y="4297631"/>
            <a:chExt cx="2381519" cy="1188352"/>
          </a:xfrm>
        </p:grpSpPr>
        <p:pic>
          <p:nvPicPr>
            <p:cNvPr id="14" name="Imagen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79839" y="4297631"/>
              <a:ext cx="2328255" cy="783238"/>
            </a:xfrm>
            <a:prstGeom prst="rect">
              <a:avLst/>
            </a:prstGeom>
          </p:spPr>
        </p:pic>
        <p:sp>
          <p:nvSpPr>
            <p:cNvPr id="18" name="Marcador de contenido 2"/>
            <p:cNvSpPr txBox="1">
              <a:spLocks/>
            </p:cNvSpPr>
            <p:nvPr/>
          </p:nvSpPr>
          <p:spPr>
            <a:xfrm>
              <a:off x="8153207" y="5103744"/>
              <a:ext cx="2381519" cy="38223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s-E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</a:rPr>
                <a:t>Mundo Real ™</a:t>
              </a:r>
            </a:p>
          </p:txBody>
        </p:sp>
      </p:grpSp>
      <p:grpSp>
        <p:nvGrpSpPr>
          <p:cNvPr id="25" name="Grupo 24"/>
          <p:cNvGrpSpPr/>
          <p:nvPr/>
        </p:nvGrpSpPr>
        <p:grpSpPr>
          <a:xfrm>
            <a:off x="519150" y="4507607"/>
            <a:ext cx="2381519" cy="1143476"/>
            <a:chOff x="1553248" y="4327301"/>
            <a:chExt cx="2381519" cy="1143476"/>
          </a:xfrm>
        </p:grpSpPr>
        <p:pic>
          <p:nvPicPr>
            <p:cNvPr id="13" name="Imagen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39157" y="4327301"/>
              <a:ext cx="1409700" cy="723900"/>
            </a:xfrm>
            <a:prstGeom prst="rect">
              <a:avLst/>
            </a:prstGeom>
          </p:spPr>
        </p:pic>
        <p:sp>
          <p:nvSpPr>
            <p:cNvPr id="19" name="Marcador de contenido 2"/>
            <p:cNvSpPr txBox="1">
              <a:spLocks/>
            </p:cNvSpPr>
            <p:nvPr/>
          </p:nvSpPr>
          <p:spPr>
            <a:xfrm>
              <a:off x="1553248" y="5088538"/>
              <a:ext cx="2381519" cy="38223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s-E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</a:rPr>
                <a:t>blog.koalite.com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961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3004908" y="3155327"/>
            <a:ext cx="31341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Monaco" panose="020B0509030404040204" pitchFamily="49" charset="0"/>
              </a:rPr>
              <a:t>{Código}</a:t>
            </a:r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0" y="1612126"/>
            <a:ext cx="9129486" cy="875810"/>
          </a:xfrm>
        </p:spPr>
        <p:txBody>
          <a:bodyPr/>
          <a:lstStyle/>
          <a:p>
            <a:pPr marL="720000" algn="ctr"/>
            <a:r>
              <a:rPr lang="es-ES" b="1" dirty="0" smtClean="0">
                <a:solidFill>
                  <a:srgbClr val="AD001C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Mi historia con los tests</a:t>
            </a:r>
            <a:endParaRPr lang="es-ES" b="1" dirty="0">
              <a:solidFill>
                <a:srgbClr val="AD001C"/>
              </a:solidFill>
              <a:latin typeface="Droid Sans" panose="020B0606030804020204" pitchFamily="34" charset="0"/>
              <a:ea typeface="Droid Sans" panose="020B0606030804020204" pitchFamily="34" charset="0"/>
              <a:cs typeface="Droid Sans" panose="020B06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59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8798" y="1675605"/>
            <a:ext cx="7926409" cy="2893230"/>
          </a:xfrm>
        </p:spPr>
        <p:txBody>
          <a:bodyPr>
            <a:normAutofit/>
          </a:bodyPr>
          <a:lstStyle/>
          <a:p>
            <a:r>
              <a:rPr lang="es-E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“A mi me pagan por escribir código </a:t>
            </a:r>
            <a:r>
              <a:rPr lang="es-E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que funcione</a:t>
            </a:r>
            <a:r>
              <a:rPr lang="es-E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, no por escribir tests.”</a:t>
            </a:r>
          </a:p>
        </p:txBody>
      </p:sp>
      <p:sp>
        <p:nvSpPr>
          <p:cNvPr id="3" name="Rectángulo 2"/>
          <p:cNvSpPr/>
          <p:nvPr/>
        </p:nvSpPr>
        <p:spPr>
          <a:xfrm>
            <a:off x="1002409" y="5954515"/>
            <a:ext cx="7139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http://</a:t>
            </a:r>
            <a:r>
              <a:rPr lang="es-ES" sz="1600" dirty="0">
                <a:latin typeface="Source Sans Pro" panose="020B0503030403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stackoverflow.com/questions/153234/how-deep-are-your-unit-tests</a:t>
            </a: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2482135" y="4568837"/>
            <a:ext cx="5859887" cy="9359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ES" sz="36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Kent Beck</a:t>
            </a:r>
          </a:p>
          <a:p>
            <a:pPr algn="r"/>
            <a:r>
              <a:rPr lang="es-E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Creador de TDD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0" y="723484"/>
            <a:ext cx="9129486" cy="8758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AD001C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20000"/>
            <a:r>
              <a:rPr lang="es-ES" sz="3600" b="1" dirty="0" smtClean="0"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¿Cuánto hay que testear?</a:t>
            </a:r>
            <a:endParaRPr lang="es-ES" sz="3600" b="1" dirty="0">
              <a:latin typeface="Droid Sans" panose="020B0606030804020204" pitchFamily="34" charset="0"/>
              <a:ea typeface="Droid Sans" panose="020B0606030804020204" pitchFamily="34" charset="0"/>
              <a:cs typeface="Droid Sans" panose="020B06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31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o 17"/>
          <p:cNvGrpSpPr/>
          <p:nvPr/>
        </p:nvGrpSpPr>
        <p:grpSpPr>
          <a:xfrm>
            <a:off x="795270" y="2021984"/>
            <a:ext cx="4676472" cy="1617233"/>
            <a:chOff x="838200" y="1931831"/>
            <a:chExt cx="4676472" cy="1617233"/>
          </a:xfrm>
        </p:grpSpPr>
        <p:sp>
          <p:nvSpPr>
            <p:cNvPr id="10" name="CuadroTexto 9"/>
            <p:cNvSpPr txBox="1"/>
            <p:nvPr/>
          </p:nvSpPr>
          <p:spPr>
            <a:xfrm>
              <a:off x="838200" y="1931831"/>
              <a:ext cx="417409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</a:rPr>
                <a:t>- Debe </a:t>
              </a:r>
              <a:r>
                <a:rPr lang="es-E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</a:rPr>
                <a:t>aportar </a:t>
              </a:r>
              <a:r>
                <a:rPr lang="es-E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</a:rPr>
                <a:t>confianza</a:t>
              </a:r>
            </a:p>
          </p:txBody>
        </p:sp>
        <p:sp>
          <p:nvSpPr>
            <p:cNvPr id="16" name="CuadroTexto 15"/>
            <p:cNvSpPr txBox="1"/>
            <p:nvPr/>
          </p:nvSpPr>
          <p:spPr>
            <a:xfrm>
              <a:off x="1683913" y="2564444"/>
              <a:ext cx="38307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</a:rPr>
                <a:t>Validando algo útil</a:t>
              </a:r>
            </a:p>
          </p:txBody>
        </p:sp>
        <p:sp>
          <p:nvSpPr>
            <p:cNvPr id="17" name="CuadroTexto 16"/>
            <p:cNvSpPr txBox="1"/>
            <p:nvPr/>
          </p:nvSpPr>
          <p:spPr>
            <a:xfrm>
              <a:off x="1683913" y="3087399"/>
              <a:ext cx="38307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</a:rPr>
                <a:t>Siendo comprensible</a:t>
              </a:r>
            </a:p>
          </p:txBody>
        </p:sp>
      </p:grpSp>
      <p:grpSp>
        <p:nvGrpSpPr>
          <p:cNvPr id="26" name="Grupo 25"/>
          <p:cNvGrpSpPr/>
          <p:nvPr/>
        </p:nvGrpSpPr>
        <p:grpSpPr>
          <a:xfrm>
            <a:off x="795269" y="4258887"/>
            <a:ext cx="7910849" cy="1552841"/>
            <a:chOff x="537690" y="4258887"/>
            <a:chExt cx="7900688" cy="1552841"/>
          </a:xfrm>
        </p:grpSpPr>
        <p:sp>
          <p:nvSpPr>
            <p:cNvPr id="20" name="CuadroTexto 19"/>
            <p:cNvSpPr txBox="1"/>
            <p:nvPr/>
          </p:nvSpPr>
          <p:spPr>
            <a:xfrm>
              <a:off x="537690" y="4258887"/>
              <a:ext cx="59998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</a:rPr>
                <a:t>- Debe </a:t>
              </a:r>
              <a:r>
                <a:rPr lang="es-E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</a:rPr>
                <a:t>ser fácil de mantener y extender</a:t>
              </a:r>
            </a:p>
          </p:txBody>
        </p:sp>
        <p:sp>
          <p:nvSpPr>
            <p:cNvPr id="21" name="CuadroTexto 20"/>
            <p:cNvSpPr txBox="1"/>
            <p:nvPr/>
          </p:nvSpPr>
          <p:spPr>
            <a:xfrm>
              <a:off x="1383404" y="4852863"/>
              <a:ext cx="70549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</a:rPr>
                <a:t>Cuando cambia el código (refactorización)</a:t>
              </a:r>
            </a:p>
          </p:txBody>
        </p:sp>
        <p:sp>
          <p:nvSpPr>
            <p:cNvPr id="22" name="CuadroTexto 21"/>
            <p:cNvSpPr txBox="1"/>
            <p:nvPr/>
          </p:nvSpPr>
          <p:spPr>
            <a:xfrm>
              <a:off x="1383404" y="5350063"/>
              <a:ext cx="70549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</a:rPr>
                <a:t>Cuando aparecen nuevos requisitos</a:t>
              </a:r>
            </a:p>
          </p:txBody>
        </p:sp>
      </p:grpSp>
      <p:sp>
        <p:nvSpPr>
          <p:cNvPr id="25" name="Título 1"/>
          <p:cNvSpPr>
            <a:spLocks noGrp="1"/>
          </p:cNvSpPr>
          <p:nvPr>
            <p:ph type="title"/>
          </p:nvPr>
        </p:nvSpPr>
        <p:spPr>
          <a:xfrm>
            <a:off x="0" y="723484"/>
            <a:ext cx="9129486" cy="875810"/>
          </a:xfrm>
        </p:spPr>
        <p:txBody>
          <a:bodyPr>
            <a:normAutofit/>
          </a:bodyPr>
          <a:lstStyle/>
          <a:p>
            <a:pPr marL="720000"/>
            <a:r>
              <a:rPr lang="es-ES" sz="3600" b="1" dirty="0" smtClean="0">
                <a:solidFill>
                  <a:srgbClr val="AD001C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¿Cómo debe ser un test?</a:t>
            </a:r>
            <a:endParaRPr lang="es-ES" sz="3600" b="1" dirty="0">
              <a:solidFill>
                <a:srgbClr val="AD001C"/>
              </a:solidFill>
              <a:latin typeface="Droid Sans" panose="020B0606030804020204" pitchFamily="34" charset="0"/>
              <a:ea typeface="Droid Sans" panose="020B0606030804020204" pitchFamily="34" charset="0"/>
              <a:cs typeface="Droid Sans" panose="020B06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49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3004908" y="3155327"/>
            <a:ext cx="31341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Monaco" panose="020B0509030404040204" pitchFamily="49" charset="0"/>
              </a:rPr>
              <a:t>{Código}</a:t>
            </a:r>
          </a:p>
        </p:txBody>
      </p:sp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0" y="1612126"/>
            <a:ext cx="9129486" cy="875810"/>
          </a:xfrm>
        </p:spPr>
        <p:txBody>
          <a:bodyPr/>
          <a:lstStyle/>
          <a:p>
            <a:pPr algn="ctr"/>
            <a:r>
              <a:rPr lang="es-ES" b="1" dirty="0" smtClean="0">
                <a:solidFill>
                  <a:srgbClr val="AD001C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Hacia tests más útiles</a:t>
            </a:r>
            <a:endParaRPr lang="es-ES" b="1" dirty="0">
              <a:solidFill>
                <a:srgbClr val="AD001C"/>
              </a:solidFill>
              <a:latin typeface="Droid Sans" panose="020B0606030804020204" pitchFamily="34" charset="0"/>
              <a:ea typeface="Droid Sans" panose="020B0606030804020204" pitchFamily="34" charset="0"/>
              <a:cs typeface="Droid Sans" panose="020B06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90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ítulo 1"/>
          <p:cNvSpPr txBox="1">
            <a:spLocks/>
          </p:cNvSpPr>
          <p:nvPr/>
        </p:nvSpPr>
        <p:spPr>
          <a:xfrm>
            <a:off x="0" y="723484"/>
            <a:ext cx="9129486" cy="8758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AD001C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20000"/>
            <a:r>
              <a:rPr lang="es-ES" sz="3600" b="1" dirty="0" smtClean="0"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La pirámide de los tests</a:t>
            </a:r>
            <a:endParaRPr lang="es-ES" sz="3600" b="1" dirty="0">
              <a:latin typeface="Droid Sans" panose="020B0606030804020204" pitchFamily="34" charset="0"/>
              <a:ea typeface="Droid Sans" panose="020B0606030804020204" pitchFamily="34" charset="0"/>
              <a:cs typeface="Droid Sans" panose="020B0606030804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75" y="2112133"/>
            <a:ext cx="3651124" cy="294282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220" y="2060617"/>
            <a:ext cx="4620228" cy="392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775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3004908" y="3155327"/>
            <a:ext cx="31341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Monaco" panose="020B0509030404040204" pitchFamily="49" charset="0"/>
              </a:rPr>
              <a:t>{Código}</a:t>
            </a:r>
          </a:p>
        </p:txBody>
      </p:sp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1326524" y="1612126"/>
            <a:ext cx="6490952" cy="875810"/>
          </a:xfrm>
        </p:spPr>
        <p:txBody>
          <a:bodyPr>
            <a:normAutofit fontScale="90000"/>
          </a:bodyPr>
          <a:lstStyle/>
          <a:p>
            <a:pPr algn="ctr"/>
            <a:r>
              <a:rPr lang="es-ES" b="1" dirty="0" smtClean="0"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Perdiendo el miedo a los tests de integración</a:t>
            </a:r>
            <a:endParaRPr lang="es-ES" b="1" dirty="0">
              <a:solidFill>
                <a:srgbClr val="AD001C"/>
              </a:solidFill>
              <a:latin typeface="Droid Sans" panose="020B0606030804020204" pitchFamily="34" charset="0"/>
              <a:ea typeface="Droid Sans" panose="020B0606030804020204" pitchFamily="34" charset="0"/>
              <a:cs typeface="Droid Sans" panose="020B06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31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ítulo 1"/>
          <p:cNvSpPr txBox="1">
            <a:spLocks/>
          </p:cNvSpPr>
          <p:nvPr/>
        </p:nvSpPr>
        <p:spPr>
          <a:xfrm>
            <a:off x="0" y="723484"/>
            <a:ext cx="9129486" cy="8758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AD001C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20000"/>
            <a:r>
              <a:rPr lang="es-ES" sz="3600" b="1" dirty="0" smtClean="0"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En resumen…</a:t>
            </a:r>
            <a:endParaRPr lang="es-ES" sz="3600" b="1" dirty="0">
              <a:latin typeface="Droid Sans" panose="020B0606030804020204" pitchFamily="34" charset="0"/>
              <a:ea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608798" y="2047741"/>
            <a:ext cx="7926409" cy="395381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Los tests tienen que servir para generar confianza.</a:t>
            </a:r>
          </a:p>
          <a:p>
            <a:endParaRPr lang="es-ES" sz="2400" dirty="0">
              <a:solidFill>
                <a:schemeClr val="tx1">
                  <a:lumMod val="75000"/>
                  <a:lumOff val="25000"/>
                </a:schemeClr>
              </a:solidFill>
              <a:latin typeface="Droid Sans" panose="020B0606030804020204" pitchFamily="34" charset="0"/>
              <a:ea typeface="Droid Sans" panose="020B0606030804020204" pitchFamily="34" charset="0"/>
              <a:cs typeface="Droid Sans" panose="020B0606030804020204" pitchFamily="34" charset="0"/>
            </a:endParaRPr>
          </a:p>
          <a:p>
            <a:r>
              <a:rPr lang="es-E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No hace falta testarlo todo.</a:t>
            </a:r>
            <a:endParaRPr lang="es-ES" sz="2400" dirty="0">
              <a:solidFill>
                <a:schemeClr val="tx1">
                  <a:lumMod val="75000"/>
                  <a:lumOff val="25000"/>
                </a:schemeClr>
              </a:solidFill>
              <a:latin typeface="Droid Sans" panose="020B0606030804020204" pitchFamily="34" charset="0"/>
              <a:ea typeface="Droid Sans" panose="020B0606030804020204" pitchFamily="34" charset="0"/>
              <a:cs typeface="Droid Sans" panose="020B0606030804020204" pitchFamily="34" charset="0"/>
            </a:endParaRPr>
          </a:p>
          <a:p>
            <a:endParaRPr lang="es-E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Droid Sans" panose="020B0606030804020204" pitchFamily="34" charset="0"/>
              <a:ea typeface="Droid Sans" panose="020B0606030804020204" pitchFamily="34" charset="0"/>
              <a:cs typeface="Droid Sans" panose="020B0606030804020204" pitchFamily="34" charset="0"/>
            </a:endParaRPr>
          </a:p>
          <a:p>
            <a:r>
              <a:rPr lang="es-E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Hay vida más allá de los tests unitarios.</a:t>
            </a:r>
          </a:p>
          <a:p>
            <a:endParaRPr lang="es-ES" sz="2400" dirty="0">
              <a:solidFill>
                <a:schemeClr val="tx1">
                  <a:lumMod val="75000"/>
                  <a:lumOff val="25000"/>
                </a:schemeClr>
              </a:solidFill>
              <a:latin typeface="Droid Sans" panose="020B0606030804020204" pitchFamily="34" charset="0"/>
              <a:ea typeface="Droid Sans" panose="020B0606030804020204" pitchFamily="34" charset="0"/>
              <a:cs typeface="Droid Sans" panose="020B0606030804020204" pitchFamily="34" charset="0"/>
            </a:endParaRPr>
          </a:p>
          <a:p>
            <a:r>
              <a:rPr lang="es-E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El código importa, pero el contexto más.</a:t>
            </a:r>
          </a:p>
          <a:p>
            <a:pPr marL="457200" indent="-457200">
              <a:buFont typeface="+mj-lt"/>
              <a:buAutoNum type="arabicPeriod"/>
            </a:pPr>
            <a:endParaRPr lang="es-E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Droid Sans" panose="020B0606030804020204" pitchFamily="34" charset="0"/>
              <a:ea typeface="Droid Sans" panose="020B0606030804020204" pitchFamily="34" charset="0"/>
              <a:cs typeface="Droid Sans" panose="020B0606030804020204" pitchFamily="34" charset="0"/>
            </a:endParaRPr>
          </a:p>
          <a:p>
            <a:endParaRPr lang="es-ES" sz="2400" dirty="0">
              <a:solidFill>
                <a:schemeClr val="tx1">
                  <a:lumMod val="75000"/>
                  <a:lumOff val="25000"/>
                </a:schemeClr>
              </a:solidFill>
              <a:latin typeface="Droid Sans" panose="020B0606030804020204" pitchFamily="34" charset="0"/>
              <a:ea typeface="Droid Sans" panose="020B0606030804020204" pitchFamily="34" charset="0"/>
              <a:cs typeface="Droid Sans" panose="020B06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17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ersonalizado 1">
      <a:majorFont>
        <a:latin typeface="Droid Sans"/>
        <a:ea typeface=""/>
        <a:cs typeface=""/>
      </a:majorFont>
      <a:minorFont>
        <a:latin typeface="Source Sans Pro"/>
        <a:ea typeface=""/>
        <a:cs typeface="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678</TotalTime>
  <Words>170</Words>
  <Application>Microsoft Office PowerPoint</Application>
  <PresentationFormat>Presentación en pantalla (4:3)</PresentationFormat>
  <Paragraphs>39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5" baseType="lpstr">
      <vt:lpstr>Arial</vt:lpstr>
      <vt:lpstr>Droid Sans</vt:lpstr>
      <vt:lpstr>Monaco</vt:lpstr>
      <vt:lpstr>Source Sans Pro</vt:lpstr>
      <vt:lpstr>Tema de Office</vt:lpstr>
      <vt:lpstr>No pierdas el tiempo escribiendo tests</vt:lpstr>
      <vt:lpstr>Quién soy</vt:lpstr>
      <vt:lpstr>Mi historia con los tests</vt:lpstr>
      <vt:lpstr>“A mi me pagan por escribir código que funcione, no por escribir tests.”</vt:lpstr>
      <vt:lpstr>¿Cómo debe ser un test?</vt:lpstr>
      <vt:lpstr>Hacia tests más útiles</vt:lpstr>
      <vt:lpstr>Presentación de PowerPoint</vt:lpstr>
      <vt:lpstr>Perdiendo el miedo a los tests de integración</vt:lpstr>
      <vt:lpstr>Presentación de PowerPoint</vt:lpstr>
      <vt:lpstr>Gracias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work</dc:creator>
  <cp:lastModifiedBy>gulnor</cp:lastModifiedBy>
  <cp:revision>35</cp:revision>
  <dcterms:created xsi:type="dcterms:W3CDTF">2014-04-16T08:17:48Z</dcterms:created>
  <dcterms:modified xsi:type="dcterms:W3CDTF">2014-04-24T13:11:01Z</dcterms:modified>
</cp:coreProperties>
</file>